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77" r:id="rId2"/>
    <p:sldId id="256" r:id="rId3"/>
    <p:sldId id="257" r:id="rId4"/>
    <p:sldId id="258" r:id="rId5"/>
    <p:sldId id="259" r:id="rId6"/>
    <p:sldId id="260" r:id="rId7"/>
    <p:sldId id="262" r:id="rId8"/>
    <p:sldId id="276" r:id="rId9"/>
    <p:sldId id="263" r:id="rId10"/>
    <p:sldId id="265" r:id="rId11"/>
    <p:sldId id="264" r:id="rId12"/>
    <p:sldId id="266" r:id="rId13"/>
    <p:sldId id="268" r:id="rId14"/>
    <p:sldId id="271" r:id="rId15"/>
    <p:sldId id="272" r:id="rId16"/>
    <p:sldId id="26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0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16" name="Slide Number Placeholder 15"/>
          <p:cNvSpPr>
            <a:spLocks noGrp="1"/>
          </p:cNvSpPr>
          <p:nvPr>
            <p:ph type="sldNum" sz="quarter" idx="11"/>
          </p:nvPr>
        </p:nvSpPr>
        <p:spPr/>
        <p:txBody>
          <a:bodyPr/>
          <a:lstStyle/>
          <a:p>
            <a:fld id="{41AA4971-BFFF-490F-85A4-5D1E4D61E60F}" type="slidenum">
              <a:rPr lang="ar-IQ" smtClean="0"/>
              <a:pPr/>
              <a:t>‹#›</a:t>
            </a:fld>
            <a:endParaRPr lang="ar-IQ"/>
          </a:p>
        </p:txBody>
      </p:sp>
      <p:sp>
        <p:nvSpPr>
          <p:cNvPr id="17" name="Footer Placeholder 16"/>
          <p:cNvSpPr>
            <a:spLocks noGrp="1"/>
          </p:cNvSpPr>
          <p:nvPr>
            <p:ph type="ftr" sz="quarter" idx="12"/>
          </p:nvPr>
        </p:nvSpPr>
        <p:spPr/>
        <p:txBody>
          <a:bodyPr/>
          <a:lstStyle/>
          <a:p>
            <a:endParaRPr lang="ar-IQ"/>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AA4971-BFFF-490F-85A4-5D1E4D61E60F}" type="slidenum">
              <a:rPr lang="ar-IQ" smtClean="0"/>
              <a:pPr/>
              <a:t>‹#›</a:t>
            </a:fld>
            <a:endParaRPr lang="ar-IQ"/>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AA4971-BFFF-490F-85A4-5D1E4D61E60F}" type="slidenum">
              <a:rPr lang="ar-IQ" smtClean="0"/>
              <a:pPr/>
              <a:t>‹#›</a:t>
            </a:fld>
            <a:endParaRPr lang="ar-IQ"/>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A4066E9-FBEA-491C-9926-93C2292F2275}" type="datetimeFigureOut">
              <a:rPr lang="ar-IQ" smtClean="0"/>
              <a:pPr/>
              <a:t>28/03/1446</a:t>
            </a:fld>
            <a:endParaRPr lang="ar-IQ"/>
          </a:p>
        </p:txBody>
      </p:sp>
      <p:sp>
        <p:nvSpPr>
          <p:cNvPr id="15" name="Slide Number Placeholder 14"/>
          <p:cNvSpPr>
            <a:spLocks noGrp="1"/>
          </p:cNvSpPr>
          <p:nvPr>
            <p:ph type="sldNum" sz="quarter" idx="15"/>
          </p:nvPr>
        </p:nvSpPr>
        <p:spPr/>
        <p:txBody>
          <a:bodyPr/>
          <a:lstStyle>
            <a:lvl1pPr algn="ctr">
              <a:defRPr/>
            </a:lvl1pPr>
          </a:lstStyle>
          <a:p>
            <a:fld id="{41AA4971-BFFF-490F-85A4-5D1E4D61E60F}" type="slidenum">
              <a:rPr lang="ar-IQ" smtClean="0"/>
              <a:pPr/>
              <a:t>‹#›</a:t>
            </a:fld>
            <a:endParaRPr lang="ar-IQ"/>
          </a:p>
        </p:txBody>
      </p:sp>
      <p:sp>
        <p:nvSpPr>
          <p:cNvPr id="16" name="Footer Placeholder 15"/>
          <p:cNvSpPr>
            <a:spLocks noGrp="1"/>
          </p:cNvSpPr>
          <p:nvPr>
            <p:ph type="ftr" sz="quarter" idx="16"/>
          </p:nvPr>
        </p:nvSpPr>
        <p:spPr/>
        <p:txBody>
          <a:bodyPr/>
          <a:lstStyle/>
          <a:p>
            <a:endParaRPr lang="ar-IQ"/>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AA4971-BFFF-490F-85A4-5D1E4D61E60F}" type="slidenum">
              <a:rPr lang="ar-IQ" smtClean="0"/>
              <a:pPr/>
              <a:t>‹#›</a:t>
            </a:fld>
            <a:endParaRPr lang="ar-IQ"/>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AA4971-BFFF-490F-85A4-5D1E4D61E60F}" type="slidenum">
              <a:rPr lang="ar-IQ" smtClean="0"/>
              <a:pPr/>
              <a:t>‹#›</a:t>
            </a:fld>
            <a:endParaRPr lang="ar-IQ"/>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1AA4971-BFFF-490F-85A4-5D1E4D61E60F}" type="slidenum">
              <a:rPr lang="ar-IQ" smtClean="0"/>
              <a:pPr/>
              <a:t>‹#›</a:t>
            </a:fld>
            <a:endParaRPr lang="ar-IQ"/>
          </a:p>
        </p:txBody>
      </p:sp>
      <p:sp>
        <p:nvSpPr>
          <p:cNvPr id="8" name="Footer Placeholder 7"/>
          <p:cNvSpPr>
            <a:spLocks noGrp="1"/>
          </p:cNvSpPr>
          <p:nvPr>
            <p:ph type="ftr" sz="quarter" idx="11"/>
          </p:nvPr>
        </p:nvSpPr>
        <p:spPr/>
        <p:txBody>
          <a:bodyPr/>
          <a:lstStyle/>
          <a:p>
            <a:endParaRPr lang="ar-IQ"/>
          </a:p>
        </p:txBody>
      </p:sp>
      <p:sp>
        <p:nvSpPr>
          <p:cNvPr id="7" name="Date Placeholder 6"/>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1AA4971-BFFF-490F-85A4-5D1E4D61E60F}" type="slidenum">
              <a:rPr lang="ar-IQ" smtClean="0"/>
              <a:pPr/>
              <a:t>‹#›</a:t>
            </a:fld>
            <a:endParaRPr lang="ar-IQ"/>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1AA4971-BFFF-490F-85A4-5D1E4D61E60F}" type="slidenum">
              <a:rPr lang="ar-IQ" smtClean="0"/>
              <a:pPr/>
              <a:t>‹#›</a:t>
            </a:fld>
            <a:endParaRPr lang="ar-IQ"/>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A4066E9-FBEA-491C-9926-93C2292F2275}" type="datetimeFigureOut">
              <a:rPr lang="ar-IQ" smtClean="0"/>
              <a:pPr/>
              <a:t>28/03/1446</a:t>
            </a:fld>
            <a:endParaRPr lang="ar-IQ"/>
          </a:p>
        </p:txBody>
      </p:sp>
      <p:sp>
        <p:nvSpPr>
          <p:cNvPr id="9" name="Slide Number Placeholder 8"/>
          <p:cNvSpPr>
            <a:spLocks noGrp="1"/>
          </p:cNvSpPr>
          <p:nvPr>
            <p:ph type="sldNum" sz="quarter" idx="15"/>
          </p:nvPr>
        </p:nvSpPr>
        <p:spPr/>
        <p:txBody>
          <a:bodyPr/>
          <a:lstStyle/>
          <a:p>
            <a:fld id="{41AA4971-BFFF-490F-85A4-5D1E4D61E60F}" type="slidenum">
              <a:rPr lang="ar-IQ" smtClean="0"/>
              <a:pPr/>
              <a:t>‹#›</a:t>
            </a:fld>
            <a:endParaRPr lang="ar-IQ"/>
          </a:p>
        </p:txBody>
      </p:sp>
      <p:sp>
        <p:nvSpPr>
          <p:cNvPr id="10" name="Footer Placeholder 9"/>
          <p:cNvSpPr>
            <a:spLocks noGrp="1"/>
          </p:cNvSpPr>
          <p:nvPr>
            <p:ph type="ftr" sz="quarter" idx="16"/>
          </p:nvPr>
        </p:nvSpPr>
        <p:spPr/>
        <p:txBody>
          <a:bodyPr/>
          <a:lstStyle/>
          <a:p>
            <a:endParaRPr lang="ar-IQ"/>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A4066E9-FBEA-491C-9926-93C2292F2275}" type="datetimeFigureOut">
              <a:rPr lang="ar-IQ" smtClean="0"/>
              <a:pPr/>
              <a:t>28/03/1446</a:t>
            </a:fld>
            <a:endParaRPr lang="ar-IQ"/>
          </a:p>
        </p:txBody>
      </p:sp>
      <p:sp>
        <p:nvSpPr>
          <p:cNvPr id="9" name="Slide Number Placeholder 8"/>
          <p:cNvSpPr>
            <a:spLocks noGrp="1"/>
          </p:cNvSpPr>
          <p:nvPr>
            <p:ph type="sldNum" sz="quarter" idx="11"/>
          </p:nvPr>
        </p:nvSpPr>
        <p:spPr/>
        <p:txBody>
          <a:bodyPr/>
          <a:lstStyle/>
          <a:p>
            <a:fld id="{41AA4971-BFFF-490F-85A4-5D1E4D61E60F}" type="slidenum">
              <a:rPr lang="ar-IQ" smtClean="0"/>
              <a:pPr/>
              <a:t>‹#›</a:t>
            </a:fld>
            <a:endParaRPr lang="ar-IQ"/>
          </a:p>
        </p:txBody>
      </p:sp>
      <p:sp>
        <p:nvSpPr>
          <p:cNvPr id="10" name="Footer Placeholder 9"/>
          <p:cNvSpPr>
            <a:spLocks noGrp="1"/>
          </p:cNvSpPr>
          <p:nvPr>
            <p:ph type="ftr" sz="quarter" idx="12"/>
          </p:nvPr>
        </p:nvSpPr>
        <p:spPr/>
        <p:txBody>
          <a:bodyPr/>
          <a:lstStyle/>
          <a:p>
            <a:endParaRPr lang="ar-IQ"/>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A4066E9-FBEA-491C-9926-93C2292F2275}" type="datetimeFigureOut">
              <a:rPr lang="ar-IQ" smtClean="0"/>
              <a:pPr/>
              <a:t>28/03/1446</a:t>
            </a:fld>
            <a:endParaRPr lang="ar-IQ"/>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ar-IQ"/>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1AA4971-BFFF-490F-85A4-5D1E4D61E60F}" type="slidenum">
              <a:rPr lang="ar-IQ" smtClean="0"/>
              <a:pPr/>
              <a:t>‹#›</a:t>
            </a:fld>
            <a:endParaRPr lang="ar-IQ"/>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wipe dir="d"/>
  </p:transition>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ar-IQ"/>
          </a:p>
        </p:txBody>
      </p:sp>
      <p:sp>
        <p:nvSpPr>
          <p:cNvPr id="4" name="Title 3"/>
          <p:cNvSpPr>
            <a:spLocks noGrp="1"/>
          </p:cNvSpPr>
          <p:nvPr>
            <p:ph type="ctrTitle"/>
          </p:nvPr>
        </p:nvSpPr>
        <p:spPr/>
        <p:txBody>
          <a:bodyPr/>
          <a:lstStyle/>
          <a:p>
            <a:r>
              <a:rPr b="1" dirty="0" smtClean="0"/>
              <a:t>Poultry House requirement and their effect on poultry health </a:t>
            </a:r>
            <a:endParaRPr lang="ar-IQ"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endParaRPr lang="ar-IQ" dirty="0" smtClean="0"/>
          </a:p>
          <a:p>
            <a:pPr algn="l" rtl="0"/>
            <a:r>
              <a:rPr lang="en-US" dirty="0" smtClean="0"/>
              <a:t> High levels of ammonia in a poultry house have negative impact on poultry growth particularly at an early age. </a:t>
            </a:r>
            <a:endParaRPr lang="ar-IQ" dirty="0" smtClean="0"/>
          </a:p>
          <a:p>
            <a:pPr algn="l" rtl="0"/>
            <a:r>
              <a:rPr lang="en-US" dirty="0" smtClean="0"/>
              <a:t> Feed conversion and weight gains in poultry are also affected by high levels of ammonia. </a:t>
            </a:r>
            <a:endParaRPr lang="ar-IQ" dirty="0"/>
          </a:p>
        </p:txBody>
      </p:sp>
      <p:sp>
        <p:nvSpPr>
          <p:cNvPr id="2" name="Title 1"/>
          <p:cNvSpPr>
            <a:spLocks noGrp="1"/>
          </p:cNvSpPr>
          <p:nvPr>
            <p:ph type="title"/>
          </p:nvPr>
        </p:nvSpPr>
        <p:spPr/>
        <p:txBody>
          <a:bodyPr/>
          <a:lstStyle/>
          <a:p>
            <a:endParaRPr lang="ar-IQ"/>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l" rtl="0"/>
            <a:r>
              <a:rPr lang="en-US" sz="3600" dirty="0" smtClean="0"/>
              <a:t>1-provide </a:t>
            </a:r>
            <a:r>
              <a:rPr lang="en-US" sz="3600" dirty="0"/>
              <a:t>good ventilation , temperature and humidity.</a:t>
            </a:r>
          </a:p>
          <a:p>
            <a:pPr algn="l" rtl="0"/>
            <a:r>
              <a:rPr lang="en-US" sz="3600" dirty="0"/>
              <a:t> 2- Ensure the quality of the litter is good .</a:t>
            </a:r>
          </a:p>
          <a:p>
            <a:pPr algn="l" rtl="0"/>
            <a:r>
              <a:rPr lang="en-US" sz="3600" dirty="0"/>
              <a:t> 3- Maintain the litter , by added  superphosphate 300kg </a:t>
            </a:r>
            <a:r>
              <a:rPr lang="en-US" sz="3600" dirty="0" smtClean="0"/>
              <a:t>/ 1000m.</a:t>
            </a:r>
            <a:endParaRPr lang="ar-IQ" sz="3600" dirty="0"/>
          </a:p>
        </p:txBody>
      </p:sp>
      <p:sp>
        <p:nvSpPr>
          <p:cNvPr id="2" name="عنوان 1"/>
          <p:cNvSpPr>
            <a:spLocks noGrp="1"/>
          </p:cNvSpPr>
          <p:nvPr>
            <p:ph type="title"/>
          </p:nvPr>
        </p:nvSpPr>
        <p:spPr/>
        <p:txBody>
          <a:bodyPr>
            <a:normAutofit/>
          </a:bodyPr>
          <a:lstStyle/>
          <a:p>
            <a:r>
              <a:rPr lang="en-US" sz="3600" b="1" dirty="0" smtClean="0"/>
              <a:t>To reduce the production of ammonia;</a:t>
            </a:r>
            <a:br>
              <a:rPr lang="en-US" sz="3600" b="1" dirty="0" smtClean="0"/>
            </a:br>
            <a:endParaRPr lang="ar-IQ" sz="3600" b="1"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dirty="0" smtClean="0"/>
              <a:t>In chickens there are three major functions of light: 1. to facilitate feeding 2. to stimulate internal cycles due to day-length changes, and 3. to initiate hormone release.</a:t>
            </a:r>
          </a:p>
          <a:p>
            <a:pPr algn="l" rtl="0"/>
            <a:r>
              <a:rPr lang="en-US" dirty="0" smtClean="0"/>
              <a:t>Light is of central importance in poultry production, as producers want to provide optimum conditions for the birds to reach their full genetic potential. </a:t>
            </a:r>
          </a:p>
          <a:p>
            <a:pPr algn="l" rtl="0"/>
            <a:endParaRPr lang="ar-IQ" dirty="0"/>
          </a:p>
        </p:txBody>
      </p:sp>
      <p:sp>
        <p:nvSpPr>
          <p:cNvPr id="2" name="Title 1"/>
          <p:cNvSpPr>
            <a:spLocks noGrp="1"/>
          </p:cNvSpPr>
          <p:nvPr>
            <p:ph type="title"/>
          </p:nvPr>
        </p:nvSpPr>
        <p:spPr/>
        <p:txBody>
          <a:bodyPr/>
          <a:lstStyle/>
          <a:p>
            <a:r>
              <a:rPr lang="ar-IQ" b="1" smtClean="0"/>
              <a:t>:</a:t>
            </a:r>
            <a:r>
              <a:rPr lang="en-US" b="1" smtClean="0"/>
              <a:t>Light</a:t>
            </a:r>
            <a:endParaRPr lang="ar-IQ" b="1"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dirty="0" smtClean="0"/>
              <a:t>Duration depends upon the age of the chicken and type of housing you use. Chicks can be exposed to 21-23 hrs of continuous light at one and two days of age and then reduced to 15 or 16 hrs of light until the birds are three weeks of age. (Chicks have a very low fear response during their first three days of life and can be exposed to many environmental stimuli, such as new housing, light and dark, etc. without much adverse effect.)</a:t>
            </a:r>
            <a:endParaRPr lang="ar-IQ" dirty="0"/>
          </a:p>
        </p:txBody>
      </p:sp>
      <p:sp>
        <p:nvSpPr>
          <p:cNvPr id="2" name="Title 1"/>
          <p:cNvSpPr>
            <a:spLocks noGrp="1"/>
          </p:cNvSpPr>
          <p:nvPr>
            <p:ph type="title"/>
          </p:nvPr>
        </p:nvSpPr>
        <p:spPr/>
        <p:txBody>
          <a:bodyPr/>
          <a:lstStyle/>
          <a:p>
            <a:r>
              <a:rPr lang="ar-IQ" b="1" dirty="0" smtClean="0"/>
              <a:t>:</a:t>
            </a:r>
            <a:r>
              <a:rPr lang="en-US" b="1" dirty="0" smtClean="0"/>
              <a:t>In layers</a:t>
            </a:r>
            <a:endParaRPr lang="ar-IQ" b="1"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dirty="0" smtClean="0"/>
              <a:t>At three weeks of age, reduce the hours of light to 10-12 hours or </a:t>
            </a:r>
            <a:r>
              <a:rPr lang="en-US" dirty="0" smtClean="0"/>
              <a:t>by </a:t>
            </a:r>
            <a:r>
              <a:rPr lang="en-US" dirty="0" smtClean="0"/>
              <a:t>natural day length. In summer for open housing use decreasing hours of light up to six weeks of age and then hold constant to avoid delays in maturity. When target body weights are achieved start your stimulatory lighting program. Jump to 13 hours and then add 15-30 min per week until 16 hrs of light is reached. Light stimulation should continue until peak production is achieved.</a:t>
            </a:r>
            <a:endParaRPr lang="ar-IQ" dirty="0"/>
          </a:p>
        </p:txBody>
      </p:sp>
      <p:sp>
        <p:nvSpPr>
          <p:cNvPr id="2" name="Title 1"/>
          <p:cNvSpPr>
            <a:spLocks noGrp="1"/>
          </p:cNvSpPr>
          <p:nvPr>
            <p:ph type="title"/>
          </p:nvPr>
        </p:nvSpPr>
        <p:spPr/>
        <p:txBody>
          <a:bodyPr/>
          <a:lstStyle/>
          <a:p>
            <a:endParaRPr lang="ar-IQ"/>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l" rtl="0"/>
            <a:r>
              <a:rPr lang="en-US" b="1" dirty="0" smtClean="0"/>
              <a:t>Duration</a:t>
            </a:r>
            <a:r>
              <a:rPr lang="en-US" dirty="0" smtClean="0"/>
              <a:t> depends upon the age of the chicken and type of housing you use. Broiler chicks can be exposed to 20-23 hrs of continuous light at one and two days of age and then reduced to 18 - 20 hrs of light </a:t>
            </a:r>
            <a:r>
              <a:rPr lang="en-US" dirty="0" smtClean="0"/>
              <a:t>. </a:t>
            </a:r>
            <a:r>
              <a:rPr lang="en-US" dirty="0" smtClean="0"/>
              <a:t>Recent research has shown that darkness is just as important to the health and growth of birds as is light. During the dark phase, melatonin, a hormone released by the pineal gland, is released. Melatonin has been associated with immune function and disease resistance. Birds provided with sufficient dark periods have fewer health related problems, including sudden death, spiking mortality and leg problems.</a:t>
            </a:r>
            <a:br>
              <a:rPr lang="en-US" dirty="0" smtClean="0"/>
            </a:br>
            <a:endParaRPr lang="ar-IQ" dirty="0"/>
          </a:p>
        </p:txBody>
      </p:sp>
      <p:sp>
        <p:nvSpPr>
          <p:cNvPr id="2" name="Title 1"/>
          <p:cNvSpPr>
            <a:spLocks noGrp="1"/>
          </p:cNvSpPr>
          <p:nvPr>
            <p:ph type="title"/>
          </p:nvPr>
        </p:nvSpPr>
        <p:spPr/>
        <p:txBody>
          <a:bodyPr/>
          <a:lstStyle/>
          <a:p>
            <a:r>
              <a:rPr lang="en-US" b="1" dirty="0" smtClean="0"/>
              <a:t>In broilers</a:t>
            </a:r>
            <a:endParaRPr lang="ar-IQ" b="1"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r>
              <a:rPr lang="en-US" sz="3600" dirty="0" smtClean="0"/>
              <a:t>In </a:t>
            </a:r>
            <a:r>
              <a:rPr lang="en-US" sz="3600" dirty="0"/>
              <a:t>adult broilers</a:t>
            </a:r>
            <a:r>
              <a:rPr lang="en-US" sz="3600" dirty="0" smtClean="0"/>
              <a:t>, number </a:t>
            </a:r>
            <a:r>
              <a:rPr lang="en-US" sz="3600" dirty="0"/>
              <a:t>of birds 10/m</a:t>
            </a:r>
            <a:r>
              <a:rPr lang="en-US" sz="3600" baseline="30000" dirty="0"/>
              <a:t>2</a:t>
            </a:r>
            <a:r>
              <a:rPr lang="en-US" sz="3600" dirty="0"/>
              <a:t> </a:t>
            </a:r>
            <a:r>
              <a:rPr lang="en-US" sz="3600" dirty="0" smtClean="0"/>
              <a:t>and in </a:t>
            </a:r>
            <a:r>
              <a:rPr lang="en-US" sz="3600" dirty="0"/>
              <a:t>winter12/m</a:t>
            </a:r>
            <a:r>
              <a:rPr lang="en-US" sz="3600" baseline="30000" dirty="0"/>
              <a:t>2</a:t>
            </a:r>
            <a:r>
              <a:rPr lang="en-US" sz="3600" dirty="0" smtClean="0"/>
              <a:t>.</a:t>
            </a:r>
          </a:p>
          <a:p>
            <a:pPr algn="l" rtl="0"/>
            <a:r>
              <a:rPr lang="en-US" sz="3600" dirty="0" smtClean="0"/>
              <a:t>In chicks ,</a:t>
            </a:r>
            <a:r>
              <a:rPr lang="en-US" sz="3600" dirty="0"/>
              <a:t>in summer: first week 30/m</a:t>
            </a:r>
            <a:r>
              <a:rPr lang="en-US" sz="3600" baseline="30000" dirty="0"/>
              <a:t>2</a:t>
            </a:r>
            <a:r>
              <a:rPr lang="en-US" sz="3600" dirty="0"/>
              <a:t>.Second week 20/m</a:t>
            </a:r>
            <a:r>
              <a:rPr lang="en-US" sz="3600" baseline="30000" dirty="0"/>
              <a:t>2</a:t>
            </a:r>
            <a:r>
              <a:rPr lang="en-US" sz="3600" dirty="0"/>
              <a:t>,third –selling 10/m</a:t>
            </a:r>
            <a:r>
              <a:rPr lang="en-US" sz="3600" baseline="30000" dirty="0"/>
              <a:t>2  </a:t>
            </a:r>
            <a:endParaRPr lang="en-US" sz="3600" baseline="30000" dirty="0" smtClean="0"/>
          </a:p>
          <a:p>
            <a:pPr algn="l" rtl="0"/>
            <a:r>
              <a:rPr lang="en-US" sz="3600" dirty="0" smtClean="0"/>
              <a:t>in winter </a:t>
            </a:r>
            <a:r>
              <a:rPr lang="en-US" sz="3600" dirty="0"/>
              <a:t>1st  week 40 ,2nd wk 30</a:t>
            </a:r>
            <a:r>
              <a:rPr lang="en-US" sz="3600"/>
              <a:t>, </a:t>
            </a:r>
            <a:r>
              <a:rPr lang="en-US" sz="3600" smtClean="0"/>
              <a:t>3rd </a:t>
            </a:r>
            <a:r>
              <a:rPr lang="en-US" sz="3600" dirty="0"/>
              <a:t>wk20,  4th –selling </a:t>
            </a:r>
            <a:r>
              <a:rPr lang="en-US" sz="3600" dirty="0" smtClean="0"/>
              <a:t>12/m</a:t>
            </a:r>
            <a:r>
              <a:rPr lang="en-US" sz="3600" baseline="30000" dirty="0" smtClean="0"/>
              <a:t>2 </a:t>
            </a:r>
            <a:r>
              <a:rPr lang="en-US" sz="3600" dirty="0" smtClean="0"/>
              <a:t>.</a:t>
            </a:r>
            <a:endParaRPr lang="en-US" sz="3600" dirty="0"/>
          </a:p>
          <a:p>
            <a:pPr algn="l"/>
            <a:endParaRPr lang="ar-IQ" dirty="0"/>
          </a:p>
        </p:txBody>
      </p:sp>
      <p:sp>
        <p:nvSpPr>
          <p:cNvPr id="2" name="عنوان 1"/>
          <p:cNvSpPr>
            <a:spLocks noGrp="1"/>
          </p:cNvSpPr>
          <p:nvPr>
            <p:ph type="title"/>
          </p:nvPr>
        </p:nvSpPr>
        <p:spPr/>
        <p:txBody>
          <a:bodyPr>
            <a:normAutofit fontScale="90000"/>
          </a:bodyPr>
          <a:lstStyle/>
          <a:p>
            <a:r>
              <a:rPr lang="en-US" b="1" dirty="0" smtClean="0"/>
              <a:t>Stock density:  </a:t>
            </a:r>
            <a:br>
              <a:rPr lang="en-US" b="1" dirty="0" smtClean="0"/>
            </a:br>
            <a:endParaRPr lang="ar-IQ" b="1"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28596" y="1285860"/>
            <a:ext cx="8286808" cy="5214974"/>
          </a:xfrm>
        </p:spPr>
        <p:txBody>
          <a:bodyPr>
            <a:normAutofit/>
          </a:bodyPr>
          <a:lstStyle/>
          <a:p>
            <a:pPr algn="l"/>
            <a:r>
              <a:rPr lang="en-US" dirty="0">
                <a:solidFill>
                  <a:schemeClr val="tx1"/>
                </a:solidFill>
              </a:rPr>
              <a:t>1. </a:t>
            </a:r>
            <a:r>
              <a:rPr lang="en-US" b="1" dirty="0">
                <a:solidFill>
                  <a:schemeClr val="tx1"/>
                </a:solidFill>
              </a:rPr>
              <a:t>Ventilators</a:t>
            </a:r>
            <a:r>
              <a:rPr lang="en-US" dirty="0">
                <a:solidFill>
                  <a:schemeClr val="tx1"/>
                </a:solidFill>
              </a:rPr>
              <a:t>:</a:t>
            </a:r>
          </a:p>
          <a:p>
            <a:pPr algn="l"/>
            <a:r>
              <a:rPr lang="en-US" dirty="0">
                <a:solidFill>
                  <a:schemeClr val="tx1"/>
                </a:solidFill>
              </a:rPr>
              <a:t>Most commercial poultry </a:t>
            </a:r>
            <a:r>
              <a:rPr lang="en-US" dirty="0" smtClean="0">
                <a:solidFill>
                  <a:schemeClr val="tx1"/>
                </a:solidFill>
              </a:rPr>
              <a:t>men </a:t>
            </a:r>
            <a:r>
              <a:rPr lang="en-US" dirty="0">
                <a:solidFill>
                  <a:schemeClr val="tx1"/>
                </a:solidFill>
              </a:rPr>
              <a:t>use ventilating fans to insure adequate air circulation, and to control the rate of the air change. The number of ventilating fans depends on </a:t>
            </a:r>
          </a:p>
          <a:p>
            <a:pPr algn="l"/>
            <a:r>
              <a:rPr lang="en-US" dirty="0">
                <a:solidFill>
                  <a:schemeClr val="tx1"/>
                </a:solidFill>
              </a:rPr>
              <a:t>a. Efficacy of fans </a:t>
            </a:r>
          </a:p>
          <a:p>
            <a:pPr algn="l"/>
            <a:r>
              <a:rPr lang="en-US" dirty="0">
                <a:solidFill>
                  <a:schemeClr val="tx1"/>
                </a:solidFill>
              </a:rPr>
              <a:t>b. numbers of birds which were rearing in the field</a:t>
            </a:r>
          </a:p>
          <a:p>
            <a:endParaRPr lang="ar-IQ" dirty="0"/>
          </a:p>
        </p:txBody>
      </p:sp>
      <p:sp>
        <p:nvSpPr>
          <p:cNvPr id="2" name="عنوان 1"/>
          <p:cNvSpPr>
            <a:spLocks noGrp="1"/>
          </p:cNvSpPr>
          <p:nvPr>
            <p:ph type="ctrTitle"/>
          </p:nvPr>
        </p:nvSpPr>
        <p:spPr>
          <a:xfrm>
            <a:off x="685800" y="214291"/>
            <a:ext cx="7772400" cy="928693"/>
          </a:xfrm>
        </p:spPr>
        <p:txBody>
          <a:bodyPr>
            <a:normAutofit fontScale="90000"/>
          </a:bodyPr>
          <a:lstStyle/>
          <a:p>
            <a:r>
              <a:rPr lang="en-US" b="1" dirty="0"/>
              <a:t> </a:t>
            </a:r>
            <a:r>
              <a:rPr lang="en-US" dirty="0"/>
              <a:t/>
            </a:r>
            <a:br>
              <a:rPr lang="en-US" dirty="0"/>
            </a:br>
            <a:r>
              <a:rPr lang="en-US" dirty="0" smtClean="0"/>
              <a:t/>
            </a:r>
            <a:br>
              <a:rPr lang="en-US" dirty="0" smtClean="0"/>
            </a:br>
            <a:r>
              <a:rPr lang="en-US" dirty="0"/>
              <a:t/>
            </a:r>
            <a:br>
              <a:rPr lang="en-US" dirty="0"/>
            </a:br>
            <a:r>
              <a:rPr lang="ar-IQ" dirty="0" smtClean="0"/>
              <a:t>:</a:t>
            </a:r>
            <a:endParaRPr lang="ar-IQ"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28670"/>
            <a:ext cx="8229600" cy="5197493"/>
          </a:xfrm>
        </p:spPr>
        <p:txBody>
          <a:bodyPr/>
          <a:lstStyle/>
          <a:p>
            <a:pPr algn="l" rtl="0"/>
            <a:r>
              <a:rPr lang="en-US" dirty="0"/>
              <a:t>The efficacy of fan measured by number of cubic meters or cubic feet of air pulled in minute or hour. </a:t>
            </a:r>
          </a:p>
          <a:p>
            <a:pPr algn="l" rtl="0"/>
            <a:r>
              <a:rPr lang="en-US" dirty="0"/>
              <a:t>-Air quantity which pulled to change air farm (house) depend on:</a:t>
            </a:r>
          </a:p>
          <a:p>
            <a:pPr algn="l" rtl="0"/>
            <a:r>
              <a:rPr lang="en-US" dirty="0"/>
              <a:t>1. Numbers of birds</a:t>
            </a:r>
            <a:r>
              <a:rPr lang="en-US" dirty="0" smtClean="0"/>
              <a:t>.</a:t>
            </a:r>
          </a:p>
          <a:p>
            <a:pPr algn="l" rtl="0"/>
            <a:r>
              <a:rPr lang="en-US" dirty="0" smtClean="0"/>
              <a:t>2-wieght of bird</a:t>
            </a:r>
            <a:endParaRPr lang="en-US" dirty="0"/>
          </a:p>
          <a:p>
            <a:pPr algn="l" rtl="0"/>
            <a:r>
              <a:rPr lang="en-US" dirty="0"/>
              <a:t>3. Temperature.</a:t>
            </a:r>
          </a:p>
          <a:p>
            <a:pPr algn="l" rtl="0"/>
            <a:r>
              <a:rPr lang="en-US" dirty="0"/>
              <a:t>-Each Kg/B.W of bird needed 3.5m</a:t>
            </a:r>
            <a:r>
              <a:rPr lang="en-US" baseline="30000" dirty="0"/>
              <a:t>3</a:t>
            </a:r>
            <a:r>
              <a:rPr lang="en-US" dirty="0"/>
              <a:t>/hr.</a:t>
            </a:r>
            <a:endParaRPr lang="ar-IQ" dirty="0"/>
          </a:p>
        </p:txBody>
      </p:sp>
      <p:sp>
        <p:nvSpPr>
          <p:cNvPr id="2" name="عنوان 1"/>
          <p:cNvSpPr>
            <a:spLocks noGrp="1"/>
          </p:cNvSpPr>
          <p:nvPr>
            <p:ph type="title"/>
          </p:nvPr>
        </p:nvSpPr>
        <p:spPr>
          <a:xfrm>
            <a:off x="457200" y="274638"/>
            <a:ext cx="8229600" cy="153966"/>
          </a:xfrm>
        </p:spPr>
        <p:txBody>
          <a:bodyPr>
            <a:normAutofit fontScale="90000"/>
          </a:bodyPr>
          <a:lstStyle/>
          <a:p>
            <a:r>
              <a:rPr lang="en-US" dirty="0" smtClean="0"/>
              <a:t>.</a:t>
            </a:r>
            <a:endParaRPr lang="ar-IQ"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643050"/>
            <a:ext cx="8229600" cy="5000660"/>
          </a:xfrm>
        </p:spPr>
        <p:txBody>
          <a:bodyPr>
            <a:normAutofit/>
          </a:bodyPr>
          <a:lstStyle/>
          <a:p>
            <a:pPr algn="l" rtl="0"/>
            <a:endParaRPr lang="en-US" sz="2800" dirty="0" smtClean="0"/>
          </a:p>
          <a:p>
            <a:pPr algn="l" rtl="0"/>
            <a:endParaRPr lang="en-US" sz="2800" dirty="0" smtClean="0"/>
          </a:p>
          <a:p>
            <a:pPr algn="l" rtl="0"/>
            <a:endParaRPr lang="en-US" sz="2800" dirty="0" smtClean="0"/>
          </a:p>
          <a:p>
            <a:pPr algn="l" rtl="0"/>
            <a:r>
              <a:rPr lang="en-US" sz="2800" dirty="0" smtClean="0"/>
              <a:t>No</a:t>
            </a:r>
            <a:r>
              <a:rPr lang="en-US" sz="2800" dirty="0"/>
              <a:t>. of bird multiplying of average weight </a:t>
            </a:r>
          </a:p>
          <a:p>
            <a:pPr algn="l" rtl="0">
              <a:buNone/>
            </a:pPr>
            <a:r>
              <a:rPr lang="en-US" sz="2800" dirty="0"/>
              <a:t>=weight of all birds </a:t>
            </a:r>
          </a:p>
          <a:p>
            <a:pPr algn="l" rtl="0">
              <a:buNone/>
            </a:pPr>
            <a:r>
              <a:rPr lang="en-US" sz="2800" dirty="0"/>
              <a:t>10000 × 1.8 =18000Kg </a:t>
            </a:r>
          </a:p>
          <a:p>
            <a:pPr algn="l" rtl="0">
              <a:buNone/>
            </a:pPr>
            <a:r>
              <a:rPr lang="en-US" sz="2800" dirty="0"/>
              <a:t>18000× 3.5= 63000 m</a:t>
            </a:r>
            <a:r>
              <a:rPr lang="en-US" sz="2800" baseline="30000" dirty="0"/>
              <a:t>3</a:t>
            </a:r>
            <a:r>
              <a:rPr lang="en-US" sz="2800" dirty="0"/>
              <a:t> /sec air quantity </a:t>
            </a:r>
          </a:p>
          <a:p>
            <a:pPr algn="l" rtl="0">
              <a:buNone/>
            </a:pPr>
            <a:r>
              <a:rPr lang="en-US" sz="2800" u="sng" dirty="0"/>
              <a:t>Air quantity </a:t>
            </a:r>
            <a:r>
              <a:rPr lang="en-US" sz="2800" dirty="0"/>
              <a:t>  =</a:t>
            </a:r>
            <a:r>
              <a:rPr lang="en-US" sz="2800" u="sng" dirty="0"/>
              <a:t>63000 </a:t>
            </a:r>
            <a:r>
              <a:rPr lang="en-US" sz="2800" dirty="0"/>
              <a:t>=6.3 No. of fans</a:t>
            </a:r>
          </a:p>
          <a:p>
            <a:pPr algn="l" rtl="0">
              <a:buNone/>
            </a:pPr>
            <a:r>
              <a:rPr lang="en-US" sz="2800" dirty="0"/>
              <a:t>Fan efficacy      10000</a:t>
            </a:r>
            <a:endParaRPr lang="ar-IQ" sz="2800" dirty="0"/>
          </a:p>
        </p:txBody>
      </p:sp>
      <p:sp>
        <p:nvSpPr>
          <p:cNvPr id="2" name="عنوان 1"/>
          <p:cNvSpPr>
            <a:spLocks noGrp="1"/>
          </p:cNvSpPr>
          <p:nvPr>
            <p:ph type="title"/>
          </p:nvPr>
        </p:nvSpPr>
        <p:spPr>
          <a:xfrm>
            <a:off x="428596" y="642918"/>
            <a:ext cx="8229600" cy="1714512"/>
          </a:xfrm>
        </p:spPr>
        <p:txBody>
          <a:bodyPr>
            <a:noAutofit/>
          </a:bodyPr>
          <a:lstStyle/>
          <a:p>
            <a:r>
              <a:rPr sz="3200" b="1" smtClean="0"/>
              <a:t>Ex: chickens farm have10000 birds fan efficacy 10000 m</a:t>
            </a:r>
            <a:r>
              <a:rPr sz="3200" b="1" baseline="30000" smtClean="0"/>
              <a:t>3</a:t>
            </a:r>
            <a:r>
              <a:rPr sz="3200" b="1" smtClean="0"/>
              <a:t>/hr, and average weight of bird in selling 1.8Kg </a:t>
            </a:r>
            <a:endParaRPr lang="ar-IQ" sz="3200" b="1"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l" rtl="0"/>
            <a:r>
              <a:rPr lang="en-US" dirty="0">
                <a:cs typeface="+mj-cs"/>
              </a:rPr>
              <a:t>This factor has greatest impact on the poultry living conditions and on their performance.</a:t>
            </a:r>
          </a:p>
          <a:p>
            <a:pPr algn="l" rtl="0"/>
            <a:r>
              <a:rPr lang="en-US" dirty="0">
                <a:cs typeface="+mj-cs"/>
              </a:rPr>
              <a:t>In bird; the body temperature regulation mechanisms of chicks are not very effective during the few day of life.</a:t>
            </a:r>
          </a:p>
          <a:p>
            <a:pPr algn="l" rtl="0"/>
            <a:r>
              <a:rPr lang="en-US" dirty="0">
                <a:cs typeface="+mj-cs"/>
              </a:rPr>
              <a:t>Therefore; the building should be warmed up </a:t>
            </a:r>
            <a:r>
              <a:rPr lang="en-US" dirty="0" smtClean="0">
                <a:cs typeface="+mj-cs"/>
              </a:rPr>
              <a:t>45 </a:t>
            </a:r>
            <a:r>
              <a:rPr lang="en-US" dirty="0">
                <a:cs typeface="+mj-cs"/>
              </a:rPr>
              <a:t>hours before the arrived of new chicks. </a:t>
            </a:r>
            <a:r>
              <a:rPr lang="en-US" dirty="0" smtClean="0">
                <a:cs typeface="+mj-cs"/>
              </a:rPr>
              <a:t>At </a:t>
            </a:r>
            <a:r>
              <a:rPr lang="en-US" dirty="0">
                <a:cs typeface="+mj-cs"/>
              </a:rPr>
              <a:t>start up until adult feathering ,avoid temperature variation</a:t>
            </a:r>
            <a:endParaRPr lang="ar-IQ" dirty="0">
              <a:cs typeface="+mj-cs"/>
            </a:endParaRPr>
          </a:p>
        </p:txBody>
      </p:sp>
      <p:sp>
        <p:nvSpPr>
          <p:cNvPr id="2" name="عنوان 1"/>
          <p:cNvSpPr>
            <a:spLocks noGrp="1"/>
          </p:cNvSpPr>
          <p:nvPr>
            <p:ph type="title"/>
          </p:nvPr>
        </p:nvSpPr>
        <p:spPr/>
        <p:txBody>
          <a:bodyPr>
            <a:normAutofit fontScale="90000"/>
          </a:bodyPr>
          <a:lstStyle/>
          <a:p>
            <a:pPr algn="l"/>
            <a:r>
              <a:rPr lang="en-US" b="1" dirty="0"/>
              <a:t>2. Temperature:</a:t>
            </a:r>
            <a:r>
              <a:rPr lang="en-US" dirty="0"/>
              <a:t/>
            </a:r>
            <a:br>
              <a:rPr lang="en-US" dirty="0"/>
            </a:br>
            <a:endParaRPr lang="ar-IQ"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l" rtl="0"/>
            <a:r>
              <a:rPr lang="en-US" dirty="0"/>
              <a:t>-In first week 33-35c</a:t>
            </a:r>
            <a:r>
              <a:rPr lang="en-US" baseline="30000" dirty="0"/>
              <a:t>0</a:t>
            </a:r>
            <a:r>
              <a:rPr lang="en-US" dirty="0" smtClean="0"/>
              <a:t>,</a:t>
            </a:r>
          </a:p>
          <a:p>
            <a:pPr algn="l" rtl="0"/>
            <a:r>
              <a:rPr lang="en-US" dirty="0" smtClean="0"/>
              <a:t> </a:t>
            </a:r>
            <a:r>
              <a:rPr lang="en-US" dirty="0"/>
              <a:t>second week 31-33 c</a:t>
            </a:r>
            <a:r>
              <a:rPr lang="en-US" baseline="30000" dirty="0"/>
              <a:t>0</a:t>
            </a:r>
            <a:r>
              <a:rPr lang="en-US" dirty="0" smtClean="0"/>
              <a:t>,</a:t>
            </a:r>
          </a:p>
          <a:p>
            <a:pPr algn="l" rtl="0"/>
            <a:r>
              <a:rPr lang="en-US" dirty="0" smtClean="0"/>
              <a:t> </a:t>
            </a:r>
            <a:r>
              <a:rPr lang="en-US" dirty="0"/>
              <a:t>third weeks 28-29 c</a:t>
            </a:r>
            <a:r>
              <a:rPr lang="en-US" baseline="30000" dirty="0"/>
              <a:t>0</a:t>
            </a:r>
            <a:r>
              <a:rPr lang="en-US" dirty="0" smtClean="0"/>
              <a:t>,</a:t>
            </a:r>
          </a:p>
          <a:p>
            <a:pPr algn="l" rtl="0"/>
            <a:r>
              <a:rPr lang="en-US" dirty="0" smtClean="0"/>
              <a:t>Fourth weeks 27-25 </a:t>
            </a:r>
            <a:r>
              <a:rPr lang="en-US" dirty="0"/>
              <a:t>c</a:t>
            </a:r>
            <a:r>
              <a:rPr lang="en-US" baseline="30000" dirty="0"/>
              <a:t>0</a:t>
            </a:r>
            <a:r>
              <a:rPr lang="en-US" dirty="0" smtClean="0"/>
              <a:t> </a:t>
            </a:r>
          </a:p>
          <a:p>
            <a:pPr algn="l" rtl="0"/>
            <a:r>
              <a:rPr lang="en-US" dirty="0" smtClean="0"/>
              <a:t> </a:t>
            </a:r>
            <a:r>
              <a:rPr lang="en-US" dirty="0"/>
              <a:t>sixth-eight 21 c</a:t>
            </a:r>
            <a:r>
              <a:rPr lang="en-US" baseline="30000" dirty="0"/>
              <a:t>0</a:t>
            </a:r>
            <a:r>
              <a:rPr lang="en-US" dirty="0"/>
              <a:t>.</a:t>
            </a:r>
          </a:p>
          <a:p>
            <a:pPr algn="l" rtl="0"/>
            <a:r>
              <a:rPr lang="en-US" dirty="0"/>
              <a:t>Thermometers must be patting in different location of poultry farm.</a:t>
            </a:r>
          </a:p>
          <a:p>
            <a:pPr algn="l"/>
            <a:endParaRPr lang="ar-IQ" dirty="0"/>
          </a:p>
        </p:txBody>
      </p:sp>
      <p:sp>
        <p:nvSpPr>
          <p:cNvPr id="2" name="عنوان 1"/>
          <p:cNvSpPr>
            <a:spLocks noGrp="1"/>
          </p:cNvSpPr>
          <p:nvPr>
            <p:ph type="title"/>
          </p:nvPr>
        </p:nvSpPr>
        <p:spPr/>
        <p:txBody>
          <a:bodyPr/>
          <a:lstStyle/>
          <a:p>
            <a:r>
              <a:rPr lang="en-US" sz="3600" b="1" dirty="0" smtClean="0"/>
              <a:t>Temperature</a:t>
            </a:r>
            <a:endParaRPr lang="ar-IQ" sz="3600"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l" rtl="0"/>
            <a:r>
              <a:rPr lang="en-US" dirty="0" smtClean="0">
                <a:cs typeface="+mj-cs"/>
              </a:rPr>
              <a:t>An </a:t>
            </a:r>
            <a:r>
              <a:rPr lang="en-US" dirty="0">
                <a:cs typeface="+mj-cs"/>
              </a:rPr>
              <a:t>important  point in maintaining  comfortable condition in the poultry house is having the right  kind of  litter. Many different materials are used  for this purpose depending largely on what is locally available . Among  the materials  in common use  are  wood  shavings.</a:t>
            </a:r>
          </a:p>
          <a:p>
            <a:pPr algn="l" rtl="0"/>
            <a:r>
              <a:rPr lang="en-US" dirty="0">
                <a:cs typeface="+mj-cs"/>
              </a:rPr>
              <a:t>The litter should  be  lowest  cost ,  light  weight and  ability to absorb the humidity .</a:t>
            </a:r>
          </a:p>
          <a:p>
            <a:pPr algn="l" rtl="0"/>
            <a:r>
              <a:rPr lang="en-US" dirty="0">
                <a:cs typeface="+mj-cs"/>
              </a:rPr>
              <a:t>Litter thickness in summer  4cm , in winter 6-10 cm.</a:t>
            </a:r>
          </a:p>
          <a:p>
            <a:pPr algn="l" rtl="0"/>
            <a:endParaRPr lang="ar-IQ" dirty="0"/>
          </a:p>
        </p:txBody>
      </p:sp>
      <p:sp>
        <p:nvSpPr>
          <p:cNvPr id="2" name="عنوان 1"/>
          <p:cNvSpPr>
            <a:spLocks noGrp="1"/>
          </p:cNvSpPr>
          <p:nvPr>
            <p:ph type="title"/>
          </p:nvPr>
        </p:nvSpPr>
        <p:spPr>
          <a:xfrm>
            <a:off x="457200" y="274638"/>
            <a:ext cx="8229600" cy="654032"/>
          </a:xfrm>
        </p:spPr>
        <p:txBody>
          <a:bodyPr>
            <a:normAutofit fontScale="90000"/>
          </a:bodyPr>
          <a:lstStyle/>
          <a:p>
            <a:pPr algn="ctr"/>
            <a:r>
              <a:rPr lang="en-US" dirty="0" smtClean="0"/>
              <a:t/>
            </a:r>
            <a:br>
              <a:rPr lang="en-US" dirty="0" smtClean="0"/>
            </a:br>
            <a:r>
              <a:rPr b="1" smtClean="0"/>
              <a:t> Litter:</a:t>
            </a:r>
            <a:endParaRPr lang="ar-IQ"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ublic\Pictures\Sample Pictures\mxcp5018_FactorsOfWetLitter2.jpg"/>
          <p:cNvPicPr>
            <a:picLocks noGrp="1" noChangeAspect="1" noChangeArrowheads="1"/>
          </p:cNvPicPr>
          <p:nvPr>
            <p:ph idx="1"/>
          </p:nvPr>
        </p:nvPicPr>
        <p:blipFill>
          <a:blip r:embed="rId2" cstate="print"/>
          <a:stretch>
            <a:fillRect/>
          </a:stretch>
        </p:blipFill>
        <p:spPr bwMode="auto">
          <a:xfrm>
            <a:off x="915877" y="1524000"/>
            <a:ext cx="7312246" cy="4572000"/>
          </a:xfrm>
          <a:prstGeom prst="rect">
            <a:avLst/>
          </a:prstGeom>
          <a:noFill/>
        </p:spPr>
      </p:pic>
      <p:sp>
        <p:nvSpPr>
          <p:cNvPr id="2" name="Title 1"/>
          <p:cNvSpPr>
            <a:spLocks noGrp="1"/>
          </p:cNvSpPr>
          <p:nvPr>
            <p:ph type="title"/>
          </p:nvPr>
        </p:nvSpPr>
        <p:spPr/>
        <p:txBody>
          <a:bodyPr/>
          <a:lstStyle/>
          <a:p>
            <a:endParaRPr lang="ar-IQ"/>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500174"/>
            <a:ext cx="8229600" cy="4525963"/>
          </a:xfrm>
        </p:spPr>
        <p:txBody>
          <a:bodyPr>
            <a:noAutofit/>
          </a:bodyPr>
          <a:lstStyle/>
          <a:p>
            <a:pPr algn="l" rtl="0"/>
            <a:r>
              <a:rPr lang="en-US" sz="2400" b="1" dirty="0" smtClean="0"/>
              <a:t>Humidity</a:t>
            </a:r>
            <a:r>
              <a:rPr lang="en-US" sz="2400" dirty="0" smtClean="0"/>
              <a:t/>
            </a:r>
            <a:br>
              <a:rPr lang="en-US" sz="2400" dirty="0" smtClean="0"/>
            </a:br>
            <a:r>
              <a:rPr lang="en-US" sz="2400" dirty="0" smtClean="0"/>
              <a:t>Humidity rate  (20-25%)  and if increased  this  mean  bad ventilation</a:t>
            </a:r>
            <a:endParaRPr lang="en-US" sz="2400" b="1" dirty="0" smtClean="0">
              <a:cs typeface="+mj-cs"/>
            </a:endParaRPr>
          </a:p>
          <a:p>
            <a:pPr algn="l" rtl="0"/>
            <a:r>
              <a:rPr lang="en-US" sz="2400" b="1" dirty="0" smtClean="0">
                <a:cs typeface="+mj-cs"/>
              </a:rPr>
              <a:t>Ammonia</a:t>
            </a:r>
            <a:endParaRPr lang="en-US" sz="2400" dirty="0">
              <a:cs typeface="+mj-cs"/>
            </a:endParaRPr>
          </a:p>
          <a:p>
            <a:pPr algn="l" rtl="0"/>
            <a:r>
              <a:rPr lang="en-US" sz="2400" dirty="0">
                <a:cs typeface="+mj-cs"/>
              </a:rPr>
              <a:t> Ammonia has an irritating and toxic  effect on respiratory system . The consequences of high level of ammonia are respiratory diseases ,impaired  immune  system , drop in feed and growth retardation .</a:t>
            </a:r>
          </a:p>
          <a:p>
            <a:pPr algn="l" rtl="0"/>
            <a:r>
              <a:rPr lang="en-US" sz="2400" dirty="0">
                <a:cs typeface="+mj-cs"/>
              </a:rPr>
              <a:t>For factors are involved in the production of ammonia </a:t>
            </a:r>
            <a:r>
              <a:rPr lang="en-US" sz="2400" dirty="0" smtClean="0">
                <a:cs typeface="+mj-cs"/>
              </a:rPr>
              <a:t>, </a:t>
            </a:r>
            <a:r>
              <a:rPr lang="en-US" sz="2400" dirty="0">
                <a:cs typeface="+mj-cs"/>
              </a:rPr>
              <a:t>humidity , heat and fermentation .</a:t>
            </a:r>
          </a:p>
          <a:p>
            <a:pPr algn="l" rtl="0">
              <a:buNone/>
            </a:pPr>
            <a:r>
              <a:rPr lang="en-US" sz="2400" dirty="0" smtClean="0">
                <a:cs typeface="+mj-cs"/>
              </a:rPr>
              <a:t> </a:t>
            </a:r>
            <a:endParaRPr lang="ar-IQ" sz="2400" dirty="0">
              <a:cs typeface="+mj-cs"/>
            </a:endParaRPr>
          </a:p>
        </p:txBody>
      </p:sp>
      <p:sp>
        <p:nvSpPr>
          <p:cNvPr id="2" name="عنوان 1"/>
          <p:cNvSpPr>
            <a:spLocks noGrp="1"/>
          </p:cNvSpPr>
          <p:nvPr>
            <p:ph type="title"/>
          </p:nvPr>
        </p:nvSpPr>
        <p:spPr/>
        <p:txBody>
          <a:bodyPr>
            <a:noAutofit/>
          </a:bodyPr>
          <a:lstStyle/>
          <a:p>
            <a:pPr algn="l"/>
            <a:r>
              <a:rPr lang="en-US" sz="2800" dirty="0" smtClean="0"/>
              <a:t>.</a:t>
            </a:r>
            <a:r>
              <a:rPr lang="en-US" sz="2800" dirty="0"/>
              <a:t/>
            </a:r>
            <a:br>
              <a:rPr lang="en-US" sz="2800" dirty="0"/>
            </a:br>
            <a:endParaRPr lang="ar-IQ" sz="2800"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684</TotalTime>
  <Words>727</Words>
  <Application>Microsoft Office PowerPoint</Application>
  <PresentationFormat>On-screen Show (4:3)</PresentationFormat>
  <Paragraphs>63</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Wingdings 2</vt:lpstr>
      <vt:lpstr>Paper</vt:lpstr>
      <vt:lpstr>Poultry House requirement and their effect on poultry health </vt:lpstr>
      <vt:lpstr>    :</vt:lpstr>
      <vt:lpstr>.</vt:lpstr>
      <vt:lpstr>Ex: chickens farm have10000 birds fan efficacy 10000 m3/hr, and average weight of bird in selling 1.8Kg </vt:lpstr>
      <vt:lpstr>2. Temperature: </vt:lpstr>
      <vt:lpstr>Temperature</vt:lpstr>
      <vt:lpstr>  Litter:</vt:lpstr>
      <vt:lpstr>PowerPoint Presentation</vt:lpstr>
      <vt:lpstr>. </vt:lpstr>
      <vt:lpstr>PowerPoint Presentation</vt:lpstr>
      <vt:lpstr>To reduce the production of ammonia; </vt:lpstr>
      <vt:lpstr>:Light</vt:lpstr>
      <vt:lpstr>:In layers</vt:lpstr>
      <vt:lpstr>PowerPoint Presentation</vt:lpstr>
      <vt:lpstr>In broilers</vt:lpstr>
      <vt:lpstr>Stock density: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Poultry House Equipment:</dc:title>
  <dc:creator>harith</dc:creator>
  <cp:lastModifiedBy>hp zbook</cp:lastModifiedBy>
  <cp:revision>42</cp:revision>
  <dcterms:created xsi:type="dcterms:W3CDTF">2015-10-12T08:51:44Z</dcterms:created>
  <dcterms:modified xsi:type="dcterms:W3CDTF">2024-10-01T16:21:37Z</dcterms:modified>
</cp:coreProperties>
</file>